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48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615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4542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0880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1789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7503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2487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4939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9425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727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9293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4002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AED-4059-4B05-8901-3B7100BB1557}" type="datetimeFigureOut">
              <a:rPr lang="en-ZA" smtClean="0"/>
              <a:pPr/>
              <a:t>2014/02/05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A6D83-B6D4-4F11-B45A-1CCEF32C6E0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5608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875762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South African culinary uniqueness and traditions</a:t>
            </a:r>
            <a:endParaRPr lang="en-Z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6828" y="1313645"/>
            <a:ext cx="9423769" cy="5331854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	1. Significance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dirty="0" smtClean="0"/>
              <a:t>	Traditional differences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Sense of belonging and community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Pride in their heritage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	Encourages patriotism</a:t>
            </a:r>
          </a:p>
          <a:p>
            <a:pPr marL="1371600" lvl="3" indent="0" algn="ctr">
              <a:buNone/>
            </a:pPr>
            <a:r>
              <a:rPr lang="en-ZA" dirty="0"/>
              <a:t>	</a:t>
            </a:r>
            <a:r>
              <a:rPr lang="en-ZA" dirty="0" smtClean="0"/>
              <a:t>			</a:t>
            </a:r>
            <a:r>
              <a:rPr lang="en-ZA" sz="2800" dirty="0" smtClean="0"/>
              <a:t>Provides knowledge of tradition                                      for future generations</a:t>
            </a:r>
            <a:endParaRPr lang="en-ZA" dirty="0"/>
          </a:p>
        </p:txBody>
      </p:sp>
      <p:sp>
        <p:nvSpPr>
          <p:cNvPr id="8" name="Rounded Rectangle 7"/>
          <p:cNvSpPr/>
          <p:nvPr/>
        </p:nvSpPr>
        <p:spPr>
          <a:xfrm>
            <a:off x="1506828" y="115910"/>
            <a:ext cx="9195516" cy="875763"/>
          </a:xfrm>
          <a:prstGeom prst="roundRect">
            <a:avLst/>
          </a:prstGeom>
          <a:solidFill>
            <a:srgbClr val="FF0000">
              <a:alpha val="25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Rectangle 1"/>
          <p:cNvSpPr/>
          <p:nvPr/>
        </p:nvSpPr>
        <p:spPr>
          <a:xfrm>
            <a:off x="1506827" y="1321173"/>
            <a:ext cx="9423769" cy="4740813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8051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426"/>
          </a:xfrm>
        </p:spPr>
        <p:txBody>
          <a:bodyPr>
            <a:normAutofit/>
          </a:bodyPr>
          <a:lstStyle/>
          <a:p>
            <a:pPr algn="ctr"/>
            <a:r>
              <a:rPr lang="en-ZA" sz="3600" u="sng" dirty="0" smtClean="0"/>
              <a:t>2. Guidelines</a:t>
            </a:r>
            <a:endParaRPr lang="en-ZA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905" y="1688123"/>
            <a:ext cx="8792308" cy="4937760"/>
          </a:xfrm>
        </p:spPr>
        <p:txBody>
          <a:bodyPr>
            <a:normAutofit lnSpcReduction="10000"/>
          </a:bodyPr>
          <a:lstStyle/>
          <a:p>
            <a:pPr lvl="2"/>
            <a:r>
              <a:rPr lang="en-ZA" sz="2800" dirty="0" err="1" smtClean="0"/>
              <a:t>Shoket</a:t>
            </a:r>
            <a:r>
              <a:rPr lang="en-ZA" sz="2800" dirty="0" smtClean="0"/>
              <a:t> do slaughter process on animals and birds that have been 	permitted by the Bible</a:t>
            </a:r>
          </a:p>
          <a:p>
            <a:pPr lvl="2"/>
            <a:r>
              <a:rPr lang="en-ZA" sz="2800" dirty="0" smtClean="0"/>
              <a:t>No blood may be used             Kosher process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	</a:t>
            </a:r>
          </a:p>
          <a:p>
            <a:pPr marL="4171950" lvl="8" indent="-514350">
              <a:buFont typeface="+mj-lt"/>
              <a:buAutoNum type="arabicPeriod"/>
            </a:pPr>
            <a:r>
              <a:rPr lang="en-ZA" sz="2800" dirty="0" smtClean="0"/>
              <a:t>Drain blood from meat</a:t>
            </a:r>
          </a:p>
          <a:p>
            <a:pPr marL="4171950" lvl="8" indent="-514350">
              <a:buFont typeface="+mj-lt"/>
              <a:buAutoNum type="arabicPeriod"/>
            </a:pPr>
            <a:r>
              <a:rPr lang="en-ZA" sz="2800" dirty="0" smtClean="0"/>
              <a:t>Soak in water for 30 minutes</a:t>
            </a:r>
          </a:p>
          <a:p>
            <a:pPr marL="4171950" lvl="8" indent="-514350">
              <a:buFont typeface="+mj-lt"/>
              <a:buAutoNum type="arabicPeriod"/>
            </a:pPr>
            <a:r>
              <a:rPr lang="en-ZA" sz="2800" dirty="0" smtClean="0"/>
              <a:t>1 Hour in salt</a:t>
            </a:r>
          </a:p>
          <a:p>
            <a:pPr marL="4171950" lvl="8" indent="-514350">
              <a:buFont typeface="+mj-lt"/>
              <a:buAutoNum type="arabicPeriod"/>
            </a:pPr>
            <a:r>
              <a:rPr lang="en-ZA" sz="2800" dirty="0" smtClean="0"/>
              <a:t>Can be grilled</a:t>
            </a:r>
          </a:p>
          <a:p>
            <a:pPr marL="4171950" lvl="8" indent="-514350">
              <a:buFont typeface="+mj-lt"/>
              <a:buAutoNum type="arabicPeriod"/>
            </a:pPr>
            <a:r>
              <a:rPr lang="en-ZA" sz="2800" dirty="0" smtClean="0"/>
              <a:t>Some fat removed</a:t>
            </a:r>
          </a:p>
          <a:p>
            <a:pPr marL="4171950" lvl="8" indent="-514350">
              <a:buFont typeface="+mj-lt"/>
              <a:buAutoNum type="arabicPeriod"/>
            </a:pPr>
            <a:r>
              <a:rPr lang="en-ZA" sz="2800" dirty="0" smtClean="0"/>
              <a:t>Within 72 hours after slaughtering</a:t>
            </a:r>
            <a:r>
              <a:rPr lang="en-ZA" dirty="0"/>
              <a:t>	</a:t>
            </a:r>
            <a:r>
              <a:rPr lang="en-ZA" dirty="0" smtClean="0"/>
              <a:t>			</a:t>
            </a:r>
          </a:p>
          <a:p>
            <a:pPr marL="0" indent="0">
              <a:buNone/>
            </a:pPr>
            <a:endParaRPr lang="en-Z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05379" y="2644726"/>
            <a:ext cx="7315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124223" y="365760"/>
            <a:ext cx="8102990" cy="787791"/>
          </a:xfrm>
          <a:prstGeom prst="roundRect">
            <a:avLst/>
          </a:prstGeom>
          <a:solidFill>
            <a:srgbClr val="FF0000">
              <a:alpha val="25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2124222" y="1688122"/>
            <a:ext cx="8230391" cy="4614203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9465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63" y="168811"/>
            <a:ext cx="10515600" cy="225084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   Continue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162" y="604910"/>
            <a:ext cx="9782909" cy="6253089"/>
          </a:xfrm>
        </p:spPr>
        <p:txBody>
          <a:bodyPr/>
          <a:lstStyle/>
          <a:p>
            <a:pPr lvl="2"/>
            <a:r>
              <a:rPr lang="en-ZA" sz="2800" dirty="0" smtClean="0"/>
              <a:t>2 sets of utensils for preparation and cooking for preparation and cooking</a:t>
            </a:r>
          </a:p>
          <a:p>
            <a:endParaRPr lang="en-ZA" dirty="0"/>
          </a:p>
          <a:p>
            <a:pPr marL="3200400" lvl="7" indent="0">
              <a:buNone/>
            </a:pPr>
            <a:r>
              <a:rPr lang="en-ZA" sz="2800" dirty="0" smtClean="0"/>
              <a:t> Meat                  </a:t>
            </a:r>
            <a:r>
              <a:rPr lang="en-ZA" sz="2800" dirty="0" err="1" smtClean="0"/>
              <a:t>Milchik</a:t>
            </a:r>
            <a:endParaRPr lang="en-ZA" sz="2800" dirty="0" smtClean="0"/>
          </a:p>
          <a:p>
            <a:pPr lvl="2"/>
            <a:r>
              <a:rPr lang="en-ZA" sz="2800" dirty="0" smtClean="0"/>
              <a:t>Equipment used for non-kosher food may not be used for kosher foods</a:t>
            </a:r>
          </a:p>
          <a:p>
            <a:pPr lvl="2"/>
            <a:r>
              <a:rPr lang="en-ZA" sz="2800" dirty="0" smtClean="0"/>
              <a:t>Utensils and dishes may not be washed together</a:t>
            </a:r>
          </a:p>
          <a:p>
            <a:pPr lvl="2"/>
            <a:r>
              <a:rPr lang="en-ZA" sz="2800" dirty="0" smtClean="0"/>
              <a:t>If only 1 basin use plastic inserts</a:t>
            </a:r>
          </a:p>
          <a:p>
            <a:pPr lvl="2"/>
            <a:r>
              <a:rPr lang="en-ZA" sz="2800" dirty="0" smtClean="0"/>
              <a:t>Separate basins</a:t>
            </a:r>
          </a:p>
          <a:p>
            <a:pPr lvl="2"/>
            <a:r>
              <a:rPr lang="en-ZA" sz="2800" dirty="0" smtClean="0"/>
              <a:t>Separate dish towels</a:t>
            </a:r>
          </a:p>
          <a:p>
            <a:pPr lvl="2"/>
            <a:r>
              <a:rPr lang="en-ZA" sz="2800" dirty="0" smtClean="0"/>
              <a:t>May not eat meat and dairy together</a:t>
            </a:r>
          </a:p>
          <a:p>
            <a:pPr lvl="2"/>
            <a:r>
              <a:rPr lang="en-ZA" sz="2800" dirty="0" smtClean="0"/>
              <a:t>After eating meat, 6 hours should lapse before eating dairy products</a:t>
            </a:r>
          </a:p>
          <a:p>
            <a:pPr marL="3200400" lvl="7" indent="0">
              <a:buNone/>
            </a:pPr>
            <a:endParaRPr lang="en-ZA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37616" y="1519311"/>
            <a:ext cx="713350" cy="506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434232" y="1519311"/>
            <a:ext cx="703384" cy="506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 flipV="1">
            <a:off x="2025748" y="604910"/>
            <a:ext cx="8848578" cy="5697416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25653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8260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600" dirty="0" smtClean="0"/>
              <a:t>Continue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648" y="794826"/>
            <a:ext cx="8299939" cy="6063174"/>
          </a:xfrm>
        </p:spPr>
        <p:txBody>
          <a:bodyPr/>
          <a:lstStyle/>
          <a:p>
            <a:pPr lvl="3"/>
            <a:r>
              <a:rPr lang="en-ZA" sz="2800" dirty="0" smtClean="0"/>
              <a:t>May eat meat after dairy after: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Solid </a:t>
            </a:r>
            <a:r>
              <a:rPr lang="en-ZA" sz="2800" dirty="0" err="1" smtClean="0"/>
              <a:t>parev</a:t>
            </a:r>
            <a:r>
              <a:rPr lang="en-ZA" sz="2800" dirty="0" smtClean="0"/>
              <a:t> food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err="1" smtClean="0"/>
              <a:t>Parev</a:t>
            </a:r>
            <a:r>
              <a:rPr lang="en-ZA" sz="2800" dirty="0" smtClean="0"/>
              <a:t> liquid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Rinsing the mouth</a:t>
            </a:r>
          </a:p>
          <a:p>
            <a:pPr lvl="3"/>
            <a:r>
              <a:rPr lang="en-ZA" sz="2800" dirty="0" smtClean="0"/>
              <a:t>Eggs, fruit, vegetables and cereals = </a:t>
            </a:r>
            <a:r>
              <a:rPr lang="en-ZA" sz="2800" dirty="0" err="1" smtClean="0"/>
              <a:t>Parev</a:t>
            </a:r>
            <a:endParaRPr lang="en-ZA" sz="2800" dirty="0" smtClean="0"/>
          </a:p>
          <a:p>
            <a:pPr lvl="3"/>
            <a:r>
              <a:rPr lang="en-ZA" sz="2800" dirty="0" smtClean="0"/>
              <a:t>Fish with fins and scales                  Shellfish</a:t>
            </a:r>
          </a:p>
          <a:p>
            <a:pPr lvl="3"/>
            <a:r>
              <a:rPr lang="en-ZA" sz="2800" dirty="0" smtClean="0"/>
              <a:t>No insects</a:t>
            </a:r>
          </a:p>
          <a:p>
            <a:pPr lvl="3"/>
            <a:r>
              <a:rPr lang="en-ZA" sz="2800" dirty="0" smtClean="0"/>
              <a:t>Beth Din Kosher logo on processed food</a:t>
            </a:r>
          </a:p>
          <a:p>
            <a:endParaRPr lang="en-ZA" dirty="0"/>
          </a:p>
        </p:txBody>
      </p:sp>
      <p:sp>
        <p:nvSpPr>
          <p:cNvPr id="4" name="Multiply 3"/>
          <p:cNvSpPr/>
          <p:nvPr/>
        </p:nvSpPr>
        <p:spPr>
          <a:xfrm>
            <a:off x="8354030" y="2894426"/>
            <a:ext cx="914400" cy="914400"/>
          </a:xfrm>
          <a:prstGeom prst="mathMultiply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782" y="4783015"/>
            <a:ext cx="2236763" cy="19272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89650" y="815925"/>
            <a:ext cx="8790722" cy="5985803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6721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138" y="0"/>
            <a:ext cx="8398413" cy="1716258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2.3 Islam  (</a:t>
            </a:r>
            <a:r>
              <a:rPr lang="en-ZA" sz="3600" dirty="0" err="1" smtClean="0"/>
              <a:t>Halaal</a:t>
            </a:r>
            <a:r>
              <a:rPr lang="en-ZA" sz="3600" dirty="0" smtClean="0"/>
              <a:t>)</a:t>
            </a:r>
            <a:br>
              <a:rPr lang="en-ZA" sz="3600" dirty="0" smtClean="0"/>
            </a:b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852" y="2419645"/>
            <a:ext cx="8665700" cy="3981155"/>
          </a:xfrm>
        </p:spPr>
        <p:txBody>
          <a:bodyPr/>
          <a:lstStyle/>
          <a:p>
            <a:pPr marL="1428750" lvl="2" indent="-514350">
              <a:buAutoNum type="arabicPeriod"/>
            </a:pPr>
            <a:r>
              <a:rPr lang="en-ZA" sz="2800" dirty="0" smtClean="0"/>
              <a:t>Muslim  </a:t>
            </a:r>
            <a:r>
              <a:rPr lang="en-ZA" sz="2800" dirty="0"/>
              <a:t> </a:t>
            </a:r>
            <a:r>
              <a:rPr lang="en-ZA" sz="2800" dirty="0" smtClean="0"/>
              <a:t> - Believe in Allah SWT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 - </a:t>
            </a:r>
            <a:r>
              <a:rPr lang="en-ZA" dirty="0" err="1" smtClean="0"/>
              <a:t>Profet</a:t>
            </a:r>
            <a:r>
              <a:rPr lang="en-ZA" dirty="0" smtClean="0"/>
              <a:t> Mohammed brought laws  to    			  mankind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- Laws is written in Holy </a:t>
            </a:r>
            <a:r>
              <a:rPr lang="en-ZA" dirty="0" err="1" smtClean="0"/>
              <a:t>Koraan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	2. </a:t>
            </a:r>
            <a:r>
              <a:rPr lang="en-ZA" dirty="0" err="1" smtClean="0"/>
              <a:t>Halaal</a:t>
            </a:r>
            <a:r>
              <a:rPr lang="en-ZA" dirty="0" smtClean="0"/>
              <a:t>	- According to Allah SWT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- In Holy </a:t>
            </a:r>
            <a:r>
              <a:rPr lang="en-ZA" dirty="0" err="1" smtClean="0"/>
              <a:t>Koraan</a:t>
            </a:r>
            <a:endParaRPr lang="en-ZA" dirty="0" smtClean="0"/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- Lawful and permitted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- All ingredients must be </a:t>
            </a:r>
            <a:r>
              <a:rPr lang="en-ZA" dirty="0" err="1" smtClean="0"/>
              <a:t>Halaal</a:t>
            </a:r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406" y="0"/>
            <a:ext cx="2321169" cy="17162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3163" y="14071"/>
            <a:ext cx="1856936" cy="171625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261123" y="2630658"/>
            <a:ext cx="272240" cy="69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64176" y="4638771"/>
            <a:ext cx="29542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913205" y="14070"/>
            <a:ext cx="7934180" cy="1913201"/>
          </a:xfrm>
          <a:prstGeom prst="roundRect">
            <a:avLst/>
          </a:prstGeom>
          <a:solidFill>
            <a:schemeClr val="accent1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631852" y="2391508"/>
            <a:ext cx="8516700" cy="400929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2361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822" y="1645920"/>
            <a:ext cx="8721969" cy="2138288"/>
          </a:xfrm>
        </p:spPr>
        <p:txBody>
          <a:bodyPr>
            <a:normAutofit fontScale="90000"/>
          </a:bodyPr>
          <a:lstStyle/>
          <a:p>
            <a:r>
              <a:rPr lang="en-ZA" sz="3600" dirty="0" smtClean="0"/>
              <a:t>                                                 </a:t>
            </a:r>
            <a:br>
              <a:rPr lang="en-ZA" sz="3600" dirty="0" smtClean="0"/>
            </a:br>
            <a:r>
              <a:rPr lang="en-ZA" sz="3600" dirty="0"/>
              <a:t/>
            </a:r>
            <a:br>
              <a:rPr lang="en-ZA" sz="3600" dirty="0"/>
            </a:br>
            <a:r>
              <a:rPr lang="en-ZA" sz="3600" dirty="0" smtClean="0"/>
              <a:t>					</a:t>
            </a:r>
            <a:r>
              <a:rPr lang="en-ZA" sz="4000" dirty="0" smtClean="0"/>
              <a:t>HALAAL</a:t>
            </a:r>
            <a:br>
              <a:rPr lang="en-ZA" sz="4000" dirty="0" smtClean="0"/>
            </a:b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4000" dirty="0" smtClean="0"/>
              <a:t>		Foods certified as </a:t>
            </a:r>
            <a:r>
              <a:rPr lang="en-ZA" sz="4000" dirty="0" err="1" smtClean="0"/>
              <a:t>Halaal</a:t>
            </a:r>
            <a:r>
              <a:rPr lang="en-ZA" sz="4000" dirty="0" smtClean="0"/>
              <a:t> by :</a:t>
            </a:r>
            <a:br>
              <a:rPr lang="en-ZA" sz="4000" dirty="0" smtClean="0"/>
            </a:br>
            <a:r>
              <a:rPr lang="en-ZA" sz="4000" dirty="0" smtClean="0"/>
              <a:t>		-	Muslim Judicial Council</a:t>
            </a:r>
            <a:br>
              <a:rPr lang="en-ZA" sz="4000" dirty="0" smtClean="0"/>
            </a:br>
            <a:r>
              <a:rPr lang="en-ZA" sz="4000" dirty="0" smtClean="0"/>
              <a:t>		- 	Islamic Council of South Africa</a:t>
            </a:r>
            <a:br>
              <a:rPr lang="en-ZA" sz="4000" dirty="0" smtClean="0"/>
            </a:br>
            <a:r>
              <a:rPr lang="en-ZA" sz="4000" dirty="0"/>
              <a:t/>
            </a:r>
            <a:br>
              <a:rPr lang="en-ZA" sz="4000" dirty="0"/>
            </a:br>
            <a:r>
              <a:rPr lang="en-ZA" sz="4000" dirty="0" smtClean="0"/>
              <a:t>		HARAM  = Prohibited food</a:t>
            </a:r>
            <a:br>
              <a:rPr lang="en-ZA" sz="4000" dirty="0" smtClean="0"/>
            </a:b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3600" dirty="0"/>
              <a:t/>
            </a:r>
            <a:br>
              <a:rPr lang="en-ZA" sz="3600" dirty="0"/>
            </a:b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3600" dirty="0"/>
              <a:t/>
            </a:r>
            <a:br>
              <a:rPr lang="en-ZA" sz="3600" dirty="0"/>
            </a:br>
            <a:endParaRPr lang="en-ZA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9862" y="3784208"/>
            <a:ext cx="2137560" cy="22623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716" y="3784208"/>
            <a:ext cx="2160569" cy="22623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53551" y="1"/>
            <a:ext cx="9058009" cy="662588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223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4062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2. Guidelines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665" y="1153550"/>
            <a:ext cx="8454684" cy="5704449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	Muslim slaughterer to slaughter meat and poultry</a:t>
            </a:r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0896145"/>
              </p:ext>
            </p:extLst>
          </p:nvPr>
        </p:nvGraphicFramePr>
        <p:xfrm>
          <a:off x="2039814" y="1688123"/>
          <a:ext cx="8060789" cy="516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695"/>
                <a:gridCol w="4021094"/>
              </a:tblGrid>
              <a:tr h="595501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Permitted</a:t>
                      </a:r>
                      <a:r>
                        <a:rPr lang="en-ZA" sz="2800" baseline="0" dirty="0" smtClean="0"/>
                        <a:t> food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Not Permitted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4875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Milk and diary products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Pork and pork products </a:t>
                      </a:r>
                      <a:r>
                        <a:rPr lang="en-ZA" sz="2400" dirty="0" err="1" smtClean="0">
                          <a:solidFill>
                            <a:srgbClr val="FF0000"/>
                          </a:solidFill>
                        </a:rPr>
                        <a:t>e.g</a:t>
                      </a:r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 ham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4875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Wheat, barley, rice, oats, rye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Tinned vegetables with emulsifiers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4875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Vegetables and fruit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Frozen vegetables with sauce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4875"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Alcohol and alcohol beverages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4875"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Vanilla that is alcohol based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447777" y="140677"/>
            <a:ext cx="6780629" cy="703385"/>
          </a:xfrm>
          <a:prstGeom prst="roundRect">
            <a:avLst/>
          </a:prstGeom>
          <a:solidFill>
            <a:schemeClr val="accent1">
              <a:lumMod val="50000"/>
              <a:alpha val="2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4536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2.4 Hinduism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17148" cy="4351338"/>
          </a:xfrm>
        </p:spPr>
        <p:txBody>
          <a:bodyPr>
            <a:normAutofit/>
          </a:bodyPr>
          <a:lstStyle/>
          <a:p>
            <a:pPr lvl="3"/>
            <a:r>
              <a:rPr lang="en-ZA" sz="2800" dirty="0" smtClean="0"/>
              <a:t>Many Indians</a:t>
            </a:r>
          </a:p>
          <a:p>
            <a:pPr lvl="3"/>
            <a:r>
              <a:rPr lang="en-ZA" sz="2800" dirty="0" smtClean="0"/>
              <a:t>Don’t always eat meat</a:t>
            </a:r>
          </a:p>
          <a:p>
            <a:pPr lvl="3"/>
            <a:r>
              <a:rPr lang="en-ZA" sz="2800" dirty="0" smtClean="0"/>
              <a:t>Eat meat only :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No pain cause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No violence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Believe that pain and suffering will come back</a:t>
            </a:r>
          </a:p>
          <a:p>
            <a:pPr lvl="3"/>
            <a:r>
              <a:rPr lang="en-ZA" sz="2800" dirty="0" smtClean="0"/>
              <a:t>Conscientious </a:t>
            </a:r>
            <a:r>
              <a:rPr lang="en-ZA" sz="2800" dirty="0" err="1" smtClean="0"/>
              <a:t>Hindo</a:t>
            </a:r>
            <a:r>
              <a:rPr lang="en-ZA" sz="2800" dirty="0" smtClean="0"/>
              <a:t>  =  Strict vegetarian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	Avoid meat, eggs, milk</a:t>
            </a:r>
          </a:p>
          <a:p>
            <a:pPr lvl="5">
              <a:buFont typeface="Wingdings" panose="05000000000000000000" pitchFamily="2" charset="2"/>
              <a:buChar char="Ø"/>
            </a:pPr>
            <a:endParaRPr lang="en-ZA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24222" y="365125"/>
            <a:ext cx="7976381" cy="815926"/>
          </a:xfrm>
          <a:prstGeom prst="roundRect">
            <a:avLst/>
          </a:prstGeom>
          <a:solidFill>
            <a:schemeClr val="accent6">
              <a:lumMod val="50000"/>
              <a:alpha val="3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2124222" y="1814731"/>
            <a:ext cx="8131126" cy="4362231"/>
          </a:xfrm>
          <a:prstGeom prst="rect">
            <a:avLst/>
          </a:prstGeom>
          <a:solidFill>
            <a:schemeClr val="bg1">
              <a:lumMod val="7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3963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600" dirty="0" smtClean="0"/>
              <a:t>2.5 Traditional African religions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814" y="2067951"/>
            <a:ext cx="9313985" cy="4109012"/>
          </a:xfrm>
        </p:spPr>
        <p:txBody>
          <a:bodyPr>
            <a:normAutofit/>
          </a:bodyPr>
          <a:lstStyle/>
          <a:p>
            <a:r>
              <a:rPr lang="en-ZA" sz="3600" dirty="0" smtClean="0"/>
              <a:t>African diet is different from Western diet</a:t>
            </a:r>
          </a:p>
          <a:p>
            <a:r>
              <a:rPr lang="en-ZA" sz="3600" dirty="0" smtClean="0"/>
              <a:t>Culture, taste an tradition is important</a:t>
            </a:r>
          </a:p>
          <a:p>
            <a:r>
              <a:rPr lang="en-ZA" sz="3600" dirty="0" smtClean="0"/>
              <a:t>Proud of their tradition</a:t>
            </a:r>
          </a:p>
          <a:p>
            <a:r>
              <a:rPr lang="en-ZA" sz="3600" dirty="0" smtClean="0"/>
              <a:t>South Africa is a rainbow nation</a:t>
            </a:r>
            <a:endParaRPr lang="en-ZA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2278966" y="379828"/>
            <a:ext cx="7568419" cy="1308295"/>
          </a:xfrm>
          <a:prstGeom prst="roundRect">
            <a:avLst/>
          </a:prstGeom>
          <a:solidFill>
            <a:schemeClr val="accent4">
              <a:lumMod val="50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ounded Rectangle 5"/>
          <p:cNvSpPr/>
          <p:nvPr/>
        </p:nvSpPr>
        <p:spPr>
          <a:xfrm>
            <a:off x="1828213" y="1702826"/>
            <a:ext cx="8469923" cy="4470326"/>
          </a:xfrm>
          <a:prstGeom prst="roundRect">
            <a:avLst/>
          </a:prstGeom>
          <a:solidFill>
            <a:schemeClr val="accent4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996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600" dirty="0" err="1" smtClean="0"/>
              <a:t>Strandlopers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07" y="1825624"/>
            <a:ext cx="7666894" cy="5032375"/>
          </a:xfrm>
        </p:spPr>
        <p:txBody>
          <a:bodyPr>
            <a:normAutofit lnSpcReduction="10000"/>
          </a:bodyPr>
          <a:lstStyle/>
          <a:p>
            <a:r>
              <a:rPr lang="en-ZA" dirty="0" err="1" smtClean="0"/>
              <a:t>Khoi</a:t>
            </a:r>
            <a:r>
              <a:rPr lang="en-ZA" dirty="0" smtClean="0"/>
              <a:t> people</a:t>
            </a:r>
          </a:p>
          <a:p>
            <a:r>
              <a:rPr lang="en-ZA" dirty="0" smtClean="0"/>
              <a:t>Lived on Cape shore from: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Mussels, crayfish, abalone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Seagulls, seals, penguins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Edible seaweed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Roots and fruit</a:t>
            </a:r>
          </a:p>
          <a:p>
            <a:r>
              <a:rPr lang="en-ZA" dirty="0" smtClean="0"/>
              <a:t>Eat sheep and cattle</a:t>
            </a:r>
          </a:p>
          <a:p>
            <a:r>
              <a:rPr lang="en-ZA" dirty="0" smtClean="0"/>
              <a:t>Enjoyed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Pork fat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en-ZA" sz="2800" dirty="0" smtClean="0"/>
              <a:t>Sail fat of sheep fried until crispy mixed with wild cabbage</a:t>
            </a:r>
          </a:p>
          <a:p>
            <a:pPr lvl="5">
              <a:buFont typeface="Wingdings" panose="05000000000000000000" pitchFamily="2" charset="2"/>
              <a:buChar char="Ø"/>
            </a:pPr>
            <a:endParaRPr lang="en-ZA" dirty="0" smtClean="0"/>
          </a:p>
          <a:p>
            <a:pPr marL="2286000" lvl="5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2391508" y="337625"/>
            <a:ext cx="7666892" cy="1336430"/>
          </a:xfrm>
          <a:prstGeom prst="roundRect">
            <a:avLst/>
          </a:prstGeom>
          <a:solidFill>
            <a:schemeClr val="accent4">
              <a:lumMod val="50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ounded Rectangle 4"/>
          <p:cNvSpPr/>
          <p:nvPr/>
        </p:nvSpPr>
        <p:spPr>
          <a:xfrm>
            <a:off x="2025749" y="1718188"/>
            <a:ext cx="8341744" cy="5139812"/>
          </a:xfrm>
          <a:prstGeom prst="roundRect">
            <a:avLst/>
          </a:prstGeom>
          <a:solidFill>
            <a:schemeClr val="accent4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4726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San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628" y="1571161"/>
            <a:ext cx="8145194" cy="4351338"/>
          </a:xfrm>
        </p:spPr>
        <p:txBody>
          <a:bodyPr/>
          <a:lstStyle/>
          <a:p>
            <a:r>
              <a:rPr lang="en-ZA" dirty="0" smtClean="0"/>
              <a:t>Good game hunters</a:t>
            </a:r>
          </a:p>
          <a:p>
            <a:r>
              <a:rPr lang="en-ZA" dirty="0" smtClean="0"/>
              <a:t>“</a:t>
            </a:r>
            <a:r>
              <a:rPr lang="en-ZA" dirty="0" err="1" smtClean="0"/>
              <a:t>Veldkos</a:t>
            </a:r>
            <a:r>
              <a:rPr lang="en-ZA" dirty="0" smtClean="0"/>
              <a:t>”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800" dirty="0" smtClean="0"/>
              <a:t>Wild asparagus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800" dirty="0" smtClean="0"/>
              <a:t>Sorrel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800" dirty="0" smtClean="0"/>
              <a:t>Mustard leaves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ZA" sz="2800" dirty="0" err="1" smtClean="0"/>
              <a:t>Waterblommetjies</a:t>
            </a:r>
            <a:r>
              <a:rPr lang="en-ZA" sz="2800" dirty="0" smtClean="0"/>
              <a:t>  stew =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en-ZA" sz="2800" dirty="0" smtClean="0"/>
              <a:t>Mutton stew with creamy white </a:t>
            </a:r>
            <a:r>
              <a:rPr lang="en-ZA" sz="2800" dirty="0" err="1" smtClean="0"/>
              <a:t>waterblommetjies</a:t>
            </a:r>
            <a:r>
              <a:rPr lang="en-ZA" sz="2800" dirty="0" smtClean="0"/>
              <a:t> and sorrel for flavour</a:t>
            </a:r>
            <a:endParaRPr lang="en-ZA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080825" y="351692"/>
            <a:ext cx="6457070" cy="928468"/>
          </a:xfrm>
          <a:prstGeom prst="roundRect">
            <a:avLst/>
          </a:prstGeom>
          <a:solidFill>
            <a:schemeClr val="accent4">
              <a:lumMod val="50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ounded Rectangle 4"/>
          <p:cNvSpPr/>
          <p:nvPr/>
        </p:nvSpPr>
        <p:spPr>
          <a:xfrm>
            <a:off x="2208628" y="1434905"/>
            <a:ext cx="8018584" cy="4332849"/>
          </a:xfrm>
          <a:prstGeom prst="roundRect">
            <a:avLst/>
          </a:prstGeom>
          <a:solidFill>
            <a:schemeClr val="accent4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6167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365125"/>
            <a:ext cx="8581293" cy="1325563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2. Food is important for some religions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2275791"/>
            <a:ext cx="89611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dirty="0" smtClean="0"/>
              <a:t>3. Cultural diversity</a:t>
            </a:r>
          </a:p>
          <a:p>
            <a:pPr lvl="1"/>
            <a:r>
              <a:rPr lang="en-ZA" sz="3600" dirty="0" smtClean="0"/>
              <a:t>Different groups</a:t>
            </a:r>
          </a:p>
          <a:p>
            <a:pPr lvl="2"/>
            <a:r>
              <a:rPr lang="en-ZA" sz="3600" dirty="0" smtClean="0"/>
              <a:t>Distinctive in ways</a:t>
            </a:r>
          </a:p>
          <a:p>
            <a:pPr lvl="3"/>
            <a:r>
              <a:rPr lang="en-ZA" sz="3600" dirty="0" smtClean="0"/>
              <a:t>Share common features</a:t>
            </a:r>
          </a:p>
          <a:p>
            <a:pPr lvl="4"/>
            <a:r>
              <a:rPr lang="en-ZA" sz="3600" dirty="0" smtClean="0"/>
              <a:t>Based on religion, ethnicity, gender, </a:t>
            </a:r>
          </a:p>
          <a:p>
            <a:pPr marL="1828800" lvl="4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	 generation</a:t>
            </a:r>
          </a:p>
          <a:p>
            <a:endParaRPr lang="en-ZA" sz="3600" dirty="0" smtClean="0"/>
          </a:p>
          <a:p>
            <a:pPr lvl="1"/>
            <a:endParaRPr lang="en-ZA" sz="3600" dirty="0" smtClean="0"/>
          </a:p>
          <a:p>
            <a:pPr marL="0" indent="0">
              <a:buNone/>
            </a:pPr>
            <a:endParaRPr lang="en-ZA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1702191" y="365760"/>
            <a:ext cx="8567224" cy="914400"/>
          </a:xfrm>
          <a:prstGeom prst="round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702191" y="2264897"/>
            <a:ext cx="8764172" cy="3995225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226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2.5 Traditional African Religion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814" y="1603717"/>
            <a:ext cx="7638757" cy="4573246"/>
          </a:xfrm>
        </p:spPr>
        <p:txBody>
          <a:bodyPr/>
          <a:lstStyle/>
          <a:p>
            <a:r>
              <a:rPr lang="en-ZA" dirty="0" smtClean="0"/>
              <a:t>Game, goat, chicken and offal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Wild greens, root vegetables, berries, maize and sorghum</a:t>
            </a:r>
          </a:p>
          <a:p>
            <a:endParaRPr lang="en-ZA" dirty="0"/>
          </a:p>
          <a:p>
            <a:r>
              <a:rPr lang="en-ZA" dirty="0" smtClean="0"/>
              <a:t>Insects ( protein rich)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en-ZA" sz="2800" dirty="0" smtClean="0"/>
              <a:t>Locusts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en-ZA" sz="2800" dirty="0" smtClean="0"/>
              <a:t>Termites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en-ZA" sz="2800" dirty="0" err="1" smtClean="0"/>
              <a:t>Mopane</a:t>
            </a:r>
            <a:r>
              <a:rPr lang="en-ZA" sz="2800" dirty="0" smtClean="0"/>
              <a:t> worms</a:t>
            </a:r>
            <a:endParaRPr lang="en-ZA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039814" y="351692"/>
            <a:ext cx="7638757" cy="745588"/>
          </a:xfrm>
          <a:prstGeom prst="roundRect">
            <a:avLst/>
          </a:prstGeom>
          <a:solidFill>
            <a:schemeClr val="accent4">
              <a:lumMod val="50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ounded Rectangle 4"/>
          <p:cNvSpPr/>
          <p:nvPr/>
        </p:nvSpPr>
        <p:spPr>
          <a:xfrm>
            <a:off x="1772529" y="1589649"/>
            <a:ext cx="7906041" cy="4586068"/>
          </a:xfrm>
          <a:prstGeom prst="roundRect">
            <a:avLst/>
          </a:prstGeom>
          <a:solidFill>
            <a:schemeClr val="accent4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4194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1983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Xhosas, Zulu’s, Sotho’s, Tswana’s and Swazi’s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658" y="2138288"/>
            <a:ext cx="8723142" cy="3545059"/>
          </a:xfrm>
        </p:spPr>
        <p:txBody>
          <a:bodyPr/>
          <a:lstStyle/>
          <a:p>
            <a:r>
              <a:rPr lang="en-ZA" dirty="0" smtClean="0"/>
              <a:t>Maize meal are used for</a:t>
            </a:r>
          </a:p>
          <a:p>
            <a:pPr lvl="7">
              <a:buFont typeface="Wingdings" panose="05000000000000000000" pitchFamily="2" charset="2"/>
              <a:buChar char="Ø"/>
            </a:pPr>
            <a:r>
              <a:rPr lang="en-ZA" sz="2800" dirty="0" smtClean="0"/>
              <a:t>Sour milk porridge</a:t>
            </a:r>
          </a:p>
          <a:p>
            <a:pPr lvl="7">
              <a:buFont typeface="Wingdings" panose="05000000000000000000" pitchFamily="2" charset="2"/>
              <a:buChar char="Ø"/>
            </a:pPr>
            <a:r>
              <a:rPr lang="en-ZA" sz="2800" dirty="0" smtClean="0"/>
              <a:t>Dumplings</a:t>
            </a:r>
          </a:p>
          <a:p>
            <a:pPr lvl="7">
              <a:buFont typeface="Wingdings" panose="05000000000000000000" pitchFamily="2" charset="2"/>
              <a:buChar char="Ø"/>
            </a:pPr>
            <a:r>
              <a:rPr lang="en-ZA" sz="2800" dirty="0" smtClean="0"/>
              <a:t>Crumbly </a:t>
            </a:r>
            <a:r>
              <a:rPr lang="en-ZA" sz="2800" dirty="0" err="1" smtClean="0"/>
              <a:t>phutu</a:t>
            </a:r>
            <a:r>
              <a:rPr lang="en-ZA" sz="2800" dirty="0" smtClean="0"/>
              <a:t> pap</a:t>
            </a:r>
          </a:p>
          <a:p>
            <a:pPr lvl="7">
              <a:buFont typeface="Wingdings" panose="05000000000000000000" pitchFamily="2" charset="2"/>
              <a:buChar char="Ø"/>
            </a:pPr>
            <a:r>
              <a:rPr lang="en-ZA" sz="2800" dirty="0" smtClean="0"/>
              <a:t>Fine-grained </a:t>
            </a:r>
            <a:r>
              <a:rPr lang="en-ZA" sz="2800" dirty="0" err="1" smtClean="0"/>
              <a:t>mieliepap</a:t>
            </a:r>
            <a:endParaRPr lang="en-ZA" sz="2800" dirty="0" smtClean="0"/>
          </a:p>
          <a:p>
            <a:pPr lvl="7">
              <a:buFont typeface="Wingdings" panose="05000000000000000000" pitchFamily="2" charset="2"/>
              <a:buChar char="Ø"/>
            </a:pPr>
            <a:endParaRPr lang="en-ZA" sz="2800" dirty="0" smtClean="0"/>
          </a:p>
          <a:p>
            <a:r>
              <a:rPr lang="en-ZA" dirty="0" smtClean="0"/>
              <a:t>Roasted green </a:t>
            </a:r>
            <a:r>
              <a:rPr lang="en-ZA" dirty="0" err="1" smtClean="0"/>
              <a:t>mealies</a:t>
            </a:r>
            <a:r>
              <a:rPr lang="en-ZA" dirty="0" smtClean="0"/>
              <a:t>, </a:t>
            </a:r>
            <a:r>
              <a:rPr lang="en-ZA" dirty="0" err="1" smtClean="0"/>
              <a:t>samp</a:t>
            </a:r>
            <a:r>
              <a:rPr lang="en-ZA" dirty="0" smtClean="0"/>
              <a:t>, maize meal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956603" y="351692"/>
            <a:ext cx="10058400" cy="1111348"/>
          </a:xfrm>
          <a:prstGeom prst="roundRect">
            <a:avLst/>
          </a:prstGeom>
          <a:solidFill>
            <a:schemeClr val="accent4">
              <a:lumMod val="50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ounded Rectangle 4"/>
          <p:cNvSpPr/>
          <p:nvPr/>
        </p:nvSpPr>
        <p:spPr>
          <a:xfrm>
            <a:off x="1856934" y="2124222"/>
            <a:ext cx="8497679" cy="3545058"/>
          </a:xfrm>
          <a:prstGeom prst="roundRect">
            <a:avLst/>
          </a:prstGeom>
          <a:solidFill>
            <a:schemeClr val="accent4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487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Beverages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018" y="1322363"/>
            <a:ext cx="9271782" cy="4854600"/>
          </a:xfrm>
        </p:spPr>
        <p:txBody>
          <a:bodyPr/>
          <a:lstStyle/>
          <a:p>
            <a:endParaRPr lang="en-ZA" dirty="0" smtClean="0"/>
          </a:p>
          <a:p>
            <a:r>
              <a:rPr lang="en-ZA" dirty="0" smtClean="0"/>
              <a:t>African beer / </a:t>
            </a:r>
            <a:r>
              <a:rPr lang="en-ZA" dirty="0" err="1" smtClean="0"/>
              <a:t>Umqombothi</a:t>
            </a:r>
            <a:r>
              <a:rPr lang="en-ZA" dirty="0" smtClean="0"/>
              <a:t> = Maize + sorghum + yeast</a:t>
            </a:r>
          </a:p>
          <a:p>
            <a:endParaRPr lang="en-ZA" dirty="0"/>
          </a:p>
          <a:p>
            <a:r>
              <a:rPr lang="en-ZA" dirty="0" err="1" smtClean="0"/>
              <a:t>Mageu</a:t>
            </a:r>
            <a:r>
              <a:rPr lang="en-ZA" dirty="0" smtClean="0"/>
              <a:t> = Fermented beverage + </a:t>
            </a:r>
            <a:r>
              <a:rPr lang="en-ZA" dirty="0" err="1" smtClean="0"/>
              <a:t>maise</a:t>
            </a:r>
            <a:r>
              <a:rPr lang="en-ZA" dirty="0" smtClean="0"/>
              <a:t> meal + water</a:t>
            </a:r>
          </a:p>
          <a:p>
            <a:endParaRPr lang="en-ZA" dirty="0"/>
          </a:p>
          <a:p>
            <a:r>
              <a:rPr lang="en-ZA" dirty="0" smtClean="0"/>
              <a:t>Sorghum beer / </a:t>
            </a:r>
            <a:r>
              <a:rPr lang="en-ZA" dirty="0" err="1" smtClean="0"/>
              <a:t>amabele</a:t>
            </a:r>
            <a:r>
              <a:rPr lang="en-ZA" dirty="0" smtClean="0"/>
              <a:t> / </a:t>
            </a:r>
            <a:r>
              <a:rPr lang="en-ZA" dirty="0" err="1" smtClean="0"/>
              <a:t>amazimba</a:t>
            </a:r>
            <a:r>
              <a:rPr lang="en-ZA" dirty="0" smtClean="0"/>
              <a:t> / </a:t>
            </a:r>
            <a:r>
              <a:rPr lang="en-ZA" dirty="0" err="1" smtClean="0"/>
              <a:t>luvhele</a:t>
            </a:r>
            <a:r>
              <a:rPr lang="en-ZA" dirty="0" smtClean="0"/>
              <a:t> = brewed sorghum</a:t>
            </a:r>
          </a:p>
          <a:p>
            <a:endParaRPr lang="en-ZA" dirty="0"/>
          </a:p>
          <a:p>
            <a:r>
              <a:rPr lang="en-ZA" dirty="0" smtClean="0"/>
              <a:t>Other beer : Pineapple beer and sorghum beer</a:t>
            </a:r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2532185" y="351692"/>
            <a:ext cx="7258930" cy="801859"/>
          </a:xfrm>
          <a:prstGeom prst="roundRect">
            <a:avLst/>
          </a:prstGeom>
          <a:solidFill>
            <a:schemeClr val="accent4">
              <a:lumMod val="50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ounded Rectangle 4"/>
          <p:cNvSpPr/>
          <p:nvPr/>
        </p:nvSpPr>
        <p:spPr>
          <a:xfrm>
            <a:off x="2082018" y="1322363"/>
            <a:ext cx="8525022" cy="4867422"/>
          </a:xfrm>
          <a:prstGeom prst="roundRect">
            <a:avLst/>
          </a:prstGeom>
          <a:solidFill>
            <a:schemeClr val="accent4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4704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3600" dirty="0" smtClean="0"/>
              <a:t>Different Cultural needs in the South Africa </a:t>
            </a:r>
            <a:br>
              <a:rPr lang="en-ZA" sz="3600" dirty="0" smtClean="0"/>
            </a:br>
            <a:r>
              <a:rPr lang="en-ZA" sz="3600" dirty="0" smtClean="0"/>
              <a:t>Hospitality Industry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889" y="2053883"/>
            <a:ext cx="9678573" cy="4684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3600" dirty="0" smtClean="0"/>
              <a:t>2.1 Vegetarians</a:t>
            </a:r>
          </a:p>
          <a:p>
            <a:pPr lvl="2"/>
            <a:r>
              <a:rPr lang="en-ZA" sz="2800" dirty="0" smtClean="0"/>
              <a:t>Eat products from plant origin with or without use of</a:t>
            </a:r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                       eggs                  dairy products</a:t>
            </a:r>
          </a:p>
          <a:p>
            <a:pPr lvl="2"/>
            <a:r>
              <a:rPr lang="en-ZA" sz="2800" dirty="0" smtClean="0"/>
              <a:t>No flesh of animals</a:t>
            </a:r>
          </a:p>
          <a:p>
            <a:pPr lvl="2"/>
            <a:r>
              <a:rPr lang="en-ZA" sz="2800" dirty="0" smtClean="0"/>
              <a:t>Several types                according to how strictly they avoid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        	        animal products</a:t>
            </a:r>
            <a:endParaRPr lang="en-Z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50634" y="3066757"/>
            <a:ext cx="1069144" cy="6049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54880" y="3066757"/>
            <a:ext cx="1195754" cy="6049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559121" y="4783016"/>
            <a:ext cx="547452" cy="79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983544" y="267287"/>
            <a:ext cx="8314007" cy="1420836"/>
          </a:xfrm>
          <a:prstGeom prst="roundRect">
            <a:avLst/>
          </a:prstGeom>
          <a:solidFill>
            <a:schemeClr val="accent6">
              <a:lumMod val="75000"/>
              <a:alpha val="2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1814732" y="1785961"/>
            <a:ext cx="9087730" cy="4463275"/>
          </a:xfrm>
          <a:prstGeom prst="rect">
            <a:avLst/>
          </a:prstGeom>
          <a:solidFill>
            <a:srgbClr val="92D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4933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Types </a:t>
            </a:r>
            <a:r>
              <a:rPr lang="en-ZA" sz="3600" dirty="0" smtClean="0"/>
              <a:t>of Vegetarians</a:t>
            </a:r>
            <a:endParaRPr lang="en-Z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2159702"/>
              </p:ext>
            </p:extLst>
          </p:nvPr>
        </p:nvGraphicFramePr>
        <p:xfrm>
          <a:off x="838200" y="1352283"/>
          <a:ext cx="10515600" cy="540912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505200"/>
                <a:gridCol w="3505200"/>
                <a:gridCol w="3505200"/>
              </a:tblGrid>
              <a:tr h="519520"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Types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Excluded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Included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64"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chemeClr val="tx1"/>
                          </a:solidFill>
                        </a:rPr>
                        <a:t>Vegetarian</a:t>
                      </a:r>
                      <a:endParaRPr lang="en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Meat</a:t>
                      </a:r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 and meat products, poultry, fish, seafood, by products from animals like gelatine. Do not use any dairy products or eggs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Vegetables, fruit and nuts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42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Semi-vegetarian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Sometimes</a:t>
                      </a:r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 eat meat</a:t>
                      </a:r>
                    </a:p>
                    <a:p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Red meat excluded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Vegetables, fruit, nuts, dairy</a:t>
                      </a:r>
                      <a:r>
                        <a:rPr lang="en-ZA" sz="2800" baseline="0" dirty="0" smtClean="0"/>
                        <a:t> products, eggs, White meat – fish and chicken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011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/>
          <a:lstStyle/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2089105"/>
              </p:ext>
            </p:extLst>
          </p:nvPr>
        </p:nvGraphicFramePr>
        <p:xfrm>
          <a:off x="838199" y="365126"/>
          <a:ext cx="9321800" cy="649287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70916"/>
                <a:gridCol w="3400023"/>
                <a:gridCol w="3050861"/>
              </a:tblGrid>
              <a:tr h="848403"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Types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Excluded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Included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490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Lacto-vegetarian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All meat, poultry, fish, sea food and eggs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Milk and dairy products, vegetables, fruit and nuts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490">
                <a:tc>
                  <a:txBody>
                    <a:bodyPr/>
                    <a:lstStyle/>
                    <a:p>
                      <a:r>
                        <a:rPr lang="en-ZA" sz="2800" dirty="0" err="1" smtClean="0"/>
                        <a:t>Ovo</a:t>
                      </a:r>
                      <a:r>
                        <a:rPr lang="en-ZA" sz="2800" dirty="0" smtClean="0"/>
                        <a:t>-vegetarian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All meat, poultry, sea food and diary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Eggs, vegetables, fruit and nuts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1490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Lacto-</a:t>
                      </a:r>
                      <a:r>
                        <a:rPr lang="en-ZA" sz="2800" dirty="0" err="1" smtClean="0"/>
                        <a:t>ovo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Meat and meat products,</a:t>
                      </a:r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 poultry, fish and sea food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Milk, dairy products, eggs, vegetables,</a:t>
                      </a:r>
                      <a:r>
                        <a:rPr lang="en-ZA" sz="2800" baseline="0" dirty="0" smtClean="0"/>
                        <a:t> fruit and nuts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594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7099584"/>
              </p:ext>
            </p:extLst>
          </p:nvPr>
        </p:nvGraphicFramePr>
        <p:xfrm>
          <a:off x="838199" y="365126"/>
          <a:ext cx="10515600" cy="635764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505200"/>
                <a:gridCol w="3505200"/>
                <a:gridCol w="3505200"/>
              </a:tblGrid>
              <a:tr h="1205607"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Types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Excluded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800" dirty="0" smtClean="0"/>
                        <a:t>Included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020">
                <a:tc>
                  <a:txBody>
                    <a:bodyPr/>
                    <a:lstStyle/>
                    <a:p>
                      <a:r>
                        <a:rPr lang="en-ZA" sz="2800" dirty="0" err="1" smtClean="0"/>
                        <a:t>Pesco</a:t>
                      </a:r>
                      <a:r>
                        <a:rPr lang="en-ZA" sz="2800" dirty="0" smtClean="0"/>
                        <a:t>- vegetarian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Meat and poultry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Fish, milk, dairy products, eggs, vegetables, fruit and nuts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020">
                <a:tc>
                  <a:txBody>
                    <a:bodyPr/>
                    <a:lstStyle/>
                    <a:p>
                      <a:r>
                        <a:rPr lang="en-ZA" sz="2800" dirty="0" err="1" smtClean="0"/>
                        <a:t>Pollo</a:t>
                      </a:r>
                      <a:r>
                        <a:rPr lang="en-ZA" sz="2800" dirty="0" smtClean="0"/>
                        <a:t>- vegetarian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Meat</a:t>
                      </a:r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 and meat products, fish and sea food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Poultry,</a:t>
                      </a:r>
                      <a:r>
                        <a:rPr lang="en-ZA" sz="2800" baseline="0" dirty="0" smtClean="0"/>
                        <a:t> milk, dairy products, eggs, fruit, vegetables and nuts.</a:t>
                      </a:r>
                      <a:endParaRPr lang="en-Z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859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425035"/>
              </p:ext>
            </p:extLst>
          </p:nvPr>
        </p:nvGraphicFramePr>
        <p:xfrm>
          <a:off x="838199" y="365125"/>
          <a:ext cx="10515600" cy="649287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505200"/>
                <a:gridCol w="3505200"/>
                <a:gridCol w="3505200"/>
              </a:tblGrid>
              <a:tr h="6492875">
                <a:tc>
                  <a:txBody>
                    <a:bodyPr/>
                    <a:lstStyle/>
                    <a:p>
                      <a:endParaRPr lang="en-ZA" sz="2800" dirty="0" smtClean="0"/>
                    </a:p>
                    <a:p>
                      <a:r>
                        <a:rPr lang="en-ZA" sz="2800" dirty="0" smtClean="0">
                          <a:solidFill>
                            <a:schemeClr val="tx1"/>
                          </a:solidFill>
                        </a:rPr>
                        <a:t>Vegan</a:t>
                      </a:r>
                      <a:endParaRPr lang="en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Meat, dairy and egg products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 not wear leather, wool, silk or any products from animals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Do not eat honey or drink vitamins in gelatine capsules.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ZA" sz="2800" baseline="0" dirty="0" smtClean="0">
                          <a:solidFill>
                            <a:srgbClr val="FF0000"/>
                          </a:solidFill>
                        </a:rPr>
                        <a:t>Do not use soap made from animal fat. Do not use products tested on animals 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2800" dirty="0" smtClean="0">
                          <a:solidFill>
                            <a:schemeClr val="tx1"/>
                          </a:solidFill>
                        </a:rPr>
                        <a:t>Only eat vegetables and fruit</a:t>
                      </a:r>
                      <a:endParaRPr lang="en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916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8479904"/>
              </p:ext>
            </p:extLst>
          </p:nvPr>
        </p:nvGraphicFramePr>
        <p:xfrm>
          <a:off x="838199" y="365125"/>
          <a:ext cx="10515600" cy="649287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505200"/>
                <a:gridCol w="3505200"/>
                <a:gridCol w="3505200"/>
              </a:tblGrid>
              <a:tr h="6492875">
                <a:tc>
                  <a:txBody>
                    <a:bodyPr/>
                    <a:lstStyle/>
                    <a:p>
                      <a:endParaRPr lang="en-ZA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ZA" sz="2800" dirty="0" smtClean="0">
                          <a:solidFill>
                            <a:schemeClr val="tx1"/>
                          </a:solidFill>
                        </a:rPr>
                        <a:t>Fruitarian</a:t>
                      </a:r>
                      <a:endParaRPr lang="en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ZA" sz="2800" dirty="0" smtClean="0">
                          <a:solidFill>
                            <a:srgbClr val="FF0000"/>
                          </a:solidFill>
                        </a:rPr>
                        <a:t>All food from animals 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ZA" sz="2800" dirty="0" smtClean="0">
                          <a:solidFill>
                            <a:schemeClr val="tx1"/>
                          </a:solidFill>
                        </a:rPr>
                        <a:t>Only eat fruit from plants but not the plant.</a:t>
                      </a:r>
                    </a:p>
                    <a:p>
                      <a:r>
                        <a:rPr lang="en-ZA" sz="2800" dirty="0" smtClean="0">
                          <a:solidFill>
                            <a:schemeClr val="tx1"/>
                          </a:solidFill>
                        </a:rPr>
                        <a:t>Raw and dried fruit, grains, nuts, honey and olive</a:t>
                      </a:r>
                      <a:r>
                        <a:rPr lang="en-ZA" sz="2800" baseline="0" dirty="0" smtClean="0">
                          <a:solidFill>
                            <a:schemeClr val="tx1"/>
                          </a:solidFill>
                        </a:rPr>
                        <a:t> oil</a:t>
                      </a:r>
                      <a:endParaRPr lang="en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670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02" y="358091"/>
            <a:ext cx="9683261" cy="661817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/>
              <a:t>2.2 Judaism (Kosher)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5134708"/>
          </a:xfrm>
        </p:spPr>
        <p:txBody>
          <a:bodyPr>
            <a:normAutofit fontScale="92500" lnSpcReduction="10000"/>
          </a:bodyPr>
          <a:lstStyle/>
          <a:p>
            <a:pPr marL="914400" lvl="2" indent="0" algn="ctr">
              <a:buNone/>
            </a:pPr>
            <a:r>
              <a:rPr lang="en-ZA" sz="2800" dirty="0" smtClean="0"/>
              <a:t>1. Dietary laws based on Old Testament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</a:t>
            </a:r>
          </a:p>
          <a:p>
            <a:pPr marL="0" indent="0">
              <a:buNone/>
            </a:pPr>
            <a:r>
              <a:rPr lang="en-ZA" dirty="0" smtClean="0"/>
              <a:t>                 </a:t>
            </a:r>
            <a:r>
              <a:rPr lang="en-ZA" u="sng" dirty="0" smtClean="0"/>
              <a:t>Kosher</a:t>
            </a:r>
            <a:r>
              <a:rPr lang="en-ZA" sz="3600" dirty="0" smtClean="0"/>
              <a:t>      </a:t>
            </a:r>
            <a:r>
              <a:rPr lang="en-ZA" dirty="0" smtClean="0"/>
              <a:t>Fit / acceptable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Eaten by followers of Jewish faith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Preparation is important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Beth Din = Jewish court approves food as kosher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</a:t>
            </a:r>
            <a:r>
              <a:rPr lang="en-ZA" dirty="0" err="1" smtClean="0"/>
              <a:t>Paref</a:t>
            </a:r>
            <a:r>
              <a:rPr lang="en-ZA" dirty="0" smtClean="0"/>
              <a:t> = not contain any dairy or meat ingredients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          = neutral  = fruit and vegetables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</a:t>
            </a:r>
            <a:r>
              <a:rPr lang="en-ZA" dirty="0" err="1" smtClean="0"/>
              <a:t>Milchik</a:t>
            </a:r>
            <a:r>
              <a:rPr lang="en-ZA" dirty="0" smtClean="0"/>
              <a:t> = milk and dairy used in the food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Meat = contains kosher meat or derivatives</a:t>
            </a:r>
          </a:p>
          <a:p>
            <a:pPr marL="0" indent="0">
              <a:buNone/>
            </a:pPr>
            <a:r>
              <a:rPr lang="en-ZA" dirty="0" smtClean="0"/>
              <a:t>			 </a:t>
            </a:r>
            <a:endParaRPr lang="en-ZA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93366" y="2672862"/>
            <a:ext cx="4079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729132" y="337625"/>
            <a:ext cx="7104185" cy="675249"/>
          </a:xfrm>
          <a:prstGeom prst="roundRect">
            <a:avLst/>
          </a:prstGeom>
          <a:solidFill>
            <a:srgbClr val="FF0000">
              <a:alpha val="25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2096086" y="1547446"/>
            <a:ext cx="8257736" cy="5134708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393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751</Words>
  <Application>Microsoft Office PowerPoint</Application>
  <PresentationFormat>Custom</PresentationFormat>
  <Paragraphs>193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South African culinary uniqueness and traditions</vt:lpstr>
      <vt:lpstr>2. Food is important for some religions</vt:lpstr>
      <vt:lpstr>Different Cultural needs in the South Africa  Hospitality Industry</vt:lpstr>
      <vt:lpstr>Types of Vegetarians</vt:lpstr>
      <vt:lpstr>Slide 5</vt:lpstr>
      <vt:lpstr>Slide 6</vt:lpstr>
      <vt:lpstr>Slide 7</vt:lpstr>
      <vt:lpstr>Slide 8</vt:lpstr>
      <vt:lpstr>2.2 Judaism (Kosher)</vt:lpstr>
      <vt:lpstr>2. Guidelines</vt:lpstr>
      <vt:lpstr>   Continue</vt:lpstr>
      <vt:lpstr>Continue</vt:lpstr>
      <vt:lpstr>2.3 Islam  (Halaal) </vt:lpstr>
      <vt:lpstr>                                                        HALAAL    Foods certified as Halaal by :   - Muslim Judicial Council   -  Islamic Council of South Africa    HARAM  = Prohibited food     </vt:lpstr>
      <vt:lpstr>2. Guidelines</vt:lpstr>
      <vt:lpstr>2.4 Hinduism</vt:lpstr>
      <vt:lpstr>2.5 Traditional African religions</vt:lpstr>
      <vt:lpstr>Strandlopers</vt:lpstr>
      <vt:lpstr>San</vt:lpstr>
      <vt:lpstr>2.5 Traditional African Religion</vt:lpstr>
      <vt:lpstr>Xhosas, Zulu’s, Sotho’s, Tswana’s and Swazi’s</vt:lpstr>
      <vt:lpstr>Beverages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culinary uniqueness and traditions</dc:title>
  <dc:creator>Christa Nicholas</dc:creator>
  <cp:lastModifiedBy>rina</cp:lastModifiedBy>
  <cp:revision>45</cp:revision>
  <dcterms:created xsi:type="dcterms:W3CDTF">2013-10-27T06:05:51Z</dcterms:created>
  <dcterms:modified xsi:type="dcterms:W3CDTF">2014-02-05T20:35:14Z</dcterms:modified>
</cp:coreProperties>
</file>